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10287000" cx="18288000"/>
  <p:notesSz cx="6858000" cy="9144000"/>
  <p:embeddedFontLst>
    <p:embeddedFont>
      <p:font typeface="Arim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Arimo-bold.fntdata"/><Relationship Id="rId12" Type="http://schemas.openxmlformats.org/officeDocument/2006/relationships/slide" Target="slides/slide7.xml"/><Relationship Id="rId34" Type="http://schemas.openxmlformats.org/officeDocument/2006/relationships/font" Target="fonts/Arimo-regular.fntdata"/><Relationship Id="rId15" Type="http://schemas.openxmlformats.org/officeDocument/2006/relationships/slide" Target="slides/slide10.xml"/><Relationship Id="rId37" Type="http://schemas.openxmlformats.org/officeDocument/2006/relationships/font" Target="fonts/Arimo-boldItalic.fntdata"/><Relationship Id="rId14" Type="http://schemas.openxmlformats.org/officeDocument/2006/relationships/slide" Target="slides/slide9.xml"/><Relationship Id="rId36" Type="http://schemas.openxmlformats.org/officeDocument/2006/relationships/font" Target="fonts/Arim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1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419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/>
          </a:p>
        </p:txBody>
      </p:sp>
      <p:sp>
        <p:nvSpPr>
          <p:cNvPr id="86" name="Google Shape;86;p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7" name="Google Shape;87;p1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/>
              <a:t>1</a:t>
            </a:r>
            <a:endParaRPr/>
          </a:p>
        </p:txBody>
      </p:sp>
      <p:sp>
        <p:nvSpPr>
          <p:cNvPr id="89" name="Google Shape;89;p1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/>
          </a:p>
        </p:txBody>
      </p:sp>
      <p:sp>
        <p:nvSpPr>
          <p:cNvPr id="90" name="Google Shape;90;p1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4f1248d67_0_93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g254f1248d67_0_93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54f1248d67_0_103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0" name="Google Shape;200;g254f1248d67_0_103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4f1248d67_0_179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254f1248d67_0_179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54f1248d67_0_159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g254f1248d67_0_159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54f1248d67_0_193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1" name="Google Shape;231;g254f1248d67_0_193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5521e53757_0_12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25521e53757_0_12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54f1248d67_0_169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2" name="Google Shape;252;g254f1248d67_0_169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5521e53757_0_84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3" name="Google Shape;263;g25521e53757_0_84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54f1248d67_0_114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4" name="Google Shape;274;g254f1248d67_0_114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5" name="Google Shape;285;p7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" name="Google Shape;103;p8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5521e53757_0_1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5" name="Google Shape;295;g25521e53757_0_1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5521e53757_0_61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7" name="Google Shape;307;g25521e53757_0_61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5521e53757_0_36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8" name="Google Shape;318;g25521e53757_0_36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54f1248d67_0_125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9" name="Google Shape;329;g254f1248d67_0_125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54f1248d67_0_149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0" name="Google Shape;340;g254f1248d67_0_149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5521e53757_0_96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1" name="Google Shape;351;g25521e53757_0_96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0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4" name="Google Shape;364;p10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6" name="Google Shape;376;p11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54f1248d67_0_20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9" name="Google Shape;389;g254f1248d67_0_20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p2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4f1248d67_0_10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254f1248d67_0_10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54f1248d67_0_41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254f1248d67_0_41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54f1248d67_0_64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g254f1248d67_0_64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54f1248d67_0_54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6" name="Google Shape;156;g254f1248d67_0_54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54f1248d67_0_1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254f1248d67_0_1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4f1248d67_0_137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g254f1248d67_0_137:notes"/>
          <p:cNvSpPr/>
          <p:nvPr>
            <p:ph idx="2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4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1.jpg"/><Relationship Id="rId8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1.jpg"/><Relationship Id="rId8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 rotWithShape="1">
          <a:blip r:embed="rId3">
            <a:alphaModFix/>
          </a:blip>
          <a:srcRect b="16389" l="49601" r="0" t="0"/>
          <a:stretch/>
        </p:blipFill>
        <p:spPr>
          <a:xfrm flipH="1" rot="10800000">
            <a:off x="7259005" y="0"/>
            <a:ext cx="11028995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13"/>
          <p:cNvGrpSpPr/>
          <p:nvPr/>
        </p:nvGrpSpPr>
        <p:grpSpPr>
          <a:xfrm>
            <a:off x="100362" y="145031"/>
            <a:ext cx="7760364" cy="1227006"/>
            <a:chOff x="0" y="0"/>
            <a:chExt cx="10347151" cy="1636008"/>
          </a:xfrm>
        </p:grpSpPr>
        <p:pic>
          <p:nvPicPr>
            <p:cNvPr id="94" name="Google Shape;94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5" name="Google Shape;95;p1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43567" y="362190"/>
              <a:ext cx="3703584" cy="83196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6" name="Google Shape;96;p13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777240" y="7455090"/>
            <a:ext cx="7183200" cy="1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50"/>
              <a:buFont typeface="Arial"/>
              <a:buNone/>
            </a:pPr>
            <a:r>
              <a:rPr lang="es-419" sz="32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Carlos Fernando Chicata Farfán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50"/>
              <a:buFont typeface="Arial"/>
              <a:buNone/>
            </a:pPr>
            <a:r>
              <a:rPr lang="es-419" sz="32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1 de junio del 2023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777240" y="2535715"/>
            <a:ext cx="144672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i="0" lang="es-419" sz="80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¿Y si hago un POC para borrar </a:t>
            </a:r>
            <a:r>
              <a:rPr b="1" lang="es-419" sz="8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los</a:t>
            </a:r>
            <a:r>
              <a:rPr b="1" i="0" lang="es-419" sz="80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datos de forma integral?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/>
          <p:nvPr/>
        </p:nvSpPr>
        <p:spPr>
          <a:xfrm>
            <a:off x="777240" y="5343821"/>
            <a:ext cx="11900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99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13"/>
          <p:cNvPicPr preferRelativeResize="0"/>
          <p:nvPr/>
        </p:nvPicPr>
        <p:blipFill rotWithShape="1">
          <a:blip r:embed="rId6">
            <a:alphaModFix/>
          </a:blip>
          <a:srcRect b="28981" l="6701" r="4325" t="25672"/>
          <a:stretch/>
        </p:blipFill>
        <p:spPr>
          <a:xfrm>
            <a:off x="12590494" y="-15297"/>
            <a:ext cx="5697506" cy="2178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2"/>
          <p:cNvSpPr txBox="1"/>
          <p:nvPr/>
        </p:nvSpPr>
        <p:spPr>
          <a:xfrm>
            <a:off x="777240" y="256542"/>
            <a:ext cx="167064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Privacidad y Derechos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2"/>
          <p:cNvSpPr txBox="1"/>
          <p:nvPr/>
        </p:nvSpPr>
        <p:spPr>
          <a:xfrm>
            <a:off x="777240" y="2084070"/>
            <a:ext cx="16704900" cy="16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419" sz="40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“</a:t>
            </a:r>
            <a:r>
              <a:rPr lang="es-419" sz="4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La seguridad da privacidad, y la privacidad da seguridad</a:t>
            </a:r>
            <a:r>
              <a:rPr b="0" i="0" lang="es-419" sz="40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0" i="0" lang="es-419" sz="2399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– </a:t>
            </a:r>
            <a:r>
              <a:rPr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Carlos Chicata Farfán</a:t>
            </a:r>
            <a:r>
              <a:rPr b="0" i="0" lang="es-419" sz="2399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Ingeniero de datos</a:t>
            </a:r>
            <a:r>
              <a:rPr b="0" i="0" lang="es-419" sz="2399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Chazki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4" name="Google Shape;194;p22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195" name="Google Shape;195;p2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6" name="Google Shape;196;p2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7" name="Google Shape;19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45025" y="4038604"/>
            <a:ext cx="4197950" cy="419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3"/>
          <p:cNvSpPr txBox="1"/>
          <p:nvPr/>
        </p:nvSpPr>
        <p:spPr>
          <a:xfrm>
            <a:off x="777240" y="3893820"/>
            <a:ext cx="153618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lang="es-419" sz="8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Elementos a tener en cuenta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3"/>
          <p:cNvSpPr txBox="1"/>
          <p:nvPr/>
        </p:nvSpPr>
        <p:spPr>
          <a:xfrm>
            <a:off x="777240" y="5957571"/>
            <a:ext cx="10091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5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p23"/>
          <p:cNvPicPr preferRelativeResize="0"/>
          <p:nvPr/>
        </p:nvPicPr>
        <p:blipFill rotWithShape="1">
          <a:blip r:embed="rId3">
            <a:alphaModFix/>
          </a:blip>
          <a:srcRect b="16387" l="49601" r="0" t="0"/>
          <a:stretch/>
        </p:blipFill>
        <p:spPr>
          <a:xfrm flipH="1" rot="10800000">
            <a:off x="7259005" y="1"/>
            <a:ext cx="11028995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6" name="Google Shape;206;p23"/>
          <p:cNvGrpSpPr/>
          <p:nvPr/>
        </p:nvGrpSpPr>
        <p:grpSpPr>
          <a:xfrm>
            <a:off x="10328211" y="0"/>
            <a:ext cx="7760364" cy="1227006"/>
            <a:chOff x="0" y="0"/>
            <a:chExt cx="10347152" cy="1636008"/>
          </a:xfrm>
        </p:grpSpPr>
        <p:pic>
          <p:nvPicPr>
            <p:cNvPr id="207" name="Google Shape;207;p2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8" name="Google Shape;208;p2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Arquitectura de datos: como fluyen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5" name="Google Shape;215;p24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216" name="Google Shape;216;p2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2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8" name="Google Shape;21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4600" y="1763336"/>
            <a:ext cx="10850100" cy="67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El modelo de datos: ¿donde </a:t>
            </a: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están?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5" name="Google Shape;225;p25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226" name="Google Shape;226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7" name="Google Shape;227;p2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28" name="Google Shape;22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2500" y="2008051"/>
            <a:ext cx="8894400" cy="6270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6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Consensos: que permisos tengo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5" name="Google Shape;235;p26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236" name="Google Shape;236;p2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7" name="Google Shape;237;p2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8" name="Google Shape;23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14350" y="1740300"/>
            <a:ext cx="3459300" cy="6806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7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Clasificar los datos: entiende el impacto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7"/>
          <p:cNvSpPr txBox="1"/>
          <p:nvPr/>
        </p:nvSpPr>
        <p:spPr>
          <a:xfrm>
            <a:off x="777239" y="2093595"/>
            <a:ext cx="7818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6" name="Google Shape;246;p27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247" name="Google Shape;247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8" name="Google Shape;248;p2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49" name="Google Shape;24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4050" y="2063632"/>
            <a:ext cx="11460000" cy="6446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8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El negocio: necesitan saber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8"/>
          <p:cNvSpPr txBox="1"/>
          <p:nvPr/>
        </p:nvSpPr>
        <p:spPr>
          <a:xfrm>
            <a:off x="777239" y="2093595"/>
            <a:ext cx="7818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7" name="Google Shape;257;p28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258" name="Google Shape;258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9" name="Google Shape;259;p2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60" name="Google Shape;26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4613" y="1945145"/>
            <a:ext cx="9990174" cy="6683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9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El arma secreta: inventario de datos 😎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9"/>
          <p:cNvSpPr txBox="1"/>
          <p:nvPr/>
        </p:nvSpPr>
        <p:spPr>
          <a:xfrm>
            <a:off x="777239" y="2093595"/>
            <a:ext cx="7818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p29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269" name="Google Shape;269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0" name="Google Shape;270;p2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71" name="Google Shape;271;p29"/>
          <p:cNvPicPr preferRelativeResize="0"/>
          <p:nvPr/>
        </p:nvPicPr>
        <p:blipFill rotWithShape="1">
          <a:blip r:embed="rId5">
            <a:alphaModFix/>
          </a:blip>
          <a:srcRect b="0" l="9012" r="10160" t="0"/>
          <a:stretch/>
        </p:blipFill>
        <p:spPr>
          <a:xfrm>
            <a:off x="4416700" y="2055000"/>
            <a:ext cx="9426000" cy="6177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0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0"/>
          <p:cNvSpPr txBox="1"/>
          <p:nvPr/>
        </p:nvSpPr>
        <p:spPr>
          <a:xfrm>
            <a:off x="777240" y="3893820"/>
            <a:ext cx="153618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lang="es-419" sz="8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Diagrama del POC y el por qué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0"/>
          <p:cNvSpPr txBox="1"/>
          <p:nvPr/>
        </p:nvSpPr>
        <p:spPr>
          <a:xfrm>
            <a:off x="777240" y="5957571"/>
            <a:ext cx="10091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5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30"/>
          <p:cNvPicPr preferRelativeResize="0"/>
          <p:nvPr/>
        </p:nvPicPr>
        <p:blipFill rotWithShape="1">
          <a:blip r:embed="rId3">
            <a:alphaModFix/>
          </a:blip>
          <a:srcRect b="16387" l="49601" r="0" t="0"/>
          <a:stretch/>
        </p:blipFill>
        <p:spPr>
          <a:xfrm flipH="1" rot="10800000">
            <a:off x="7259005" y="1"/>
            <a:ext cx="11028995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0" name="Google Shape;280;p30"/>
          <p:cNvGrpSpPr/>
          <p:nvPr/>
        </p:nvGrpSpPr>
        <p:grpSpPr>
          <a:xfrm>
            <a:off x="10328211" y="0"/>
            <a:ext cx="7760364" cy="1227006"/>
            <a:chOff x="0" y="0"/>
            <a:chExt cx="10347152" cy="1636008"/>
          </a:xfrm>
        </p:grpSpPr>
        <p:pic>
          <p:nvPicPr>
            <p:cNvPr id="281" name="Google Shape;281;p3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2" name="Google Shape;282;p3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F3E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4775"/>
            <a:ext cx="18288000" cy="102774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1"/>
          <p:cNvSpPr txBox="1"/>
          <p:nvPr/>
        </p:nvSpPr>
        <p:spPr>
          <a:xfrm>
            <a:off x="673579" y="9585826"/>
            <a:ext cx="8894362" cy="2344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2022,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1"/>
          <p:cNvSpPr/>
          <p:nvPr/>
        </p:nvSpPr>
        <p:spPr>
          <a:xfrm>
            <a:off x="12" y="-4743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002D43">
              <a:alpha val="23920"/>
            </a:srgbClr>
          </a:solidFill>
          <a:ln>
            <a:noFill/>
          </a:ln>
        </p:spPr>
      </p:sp>
      <p:sp>
        <p:nvSpPr>
          <p:cNvPr id="290" name="Google Shape;290;p31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El secreto de esto es: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31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31"/>
          <p:cNvSpPr txBox="1"/>
          <p:nvPr/>
        </p:nvSpPr>
        <p:spPr>
          <a:xfrm>
            <a:off x="1448790" y="4081858"/>
            <a:ext cx="153618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lang="es-419" sz="8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Desvincular* el usuario de sus actividades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¡Hola!, Soy Carlitos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4"/>
          <p:cNvSpPr txBox="1"/>
          <p:nvPr/>
        </p:nvSpPr>
        <p:spPr>
          <a:xfrm>
            <a:off x="777251" y="2093600"/>
            <a:ext cx="81924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mo"/>
              <a:buChar char="●"/>
            </a:pPr>
            <a:r>
              <a:rPr b="1" lang="es-419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Soy de Arequipa, Perú 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mo"/>
              <a:buChar char="●"/>
            </a:pPr>
            <a:r>
              <a:rPr b="1" lang="es-419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Toda mi linea en emprendimientos y Start-Ups</a:t>
            </a:r>
            <a:endParaRPr b="1" sz="3600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457200" lvl="0" marL="45720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mo"/>
              <a:buChar char="●"/>
            </a:pPr>
            <a:r>
              <a:rPr b="1" lang="es-419" sz="36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Ingeniero de datos actualmente</a:t>
            </a:r>
            <a:endParaRPr b="1" sz="3600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457200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mo"/>
              <a:buChar char="●"/>
            </a:pPr>
            <a:r>
              <a:rPr b="1" lang="es-419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Me </a:t>
            </a:r>
            <a:r>
              <a:rPr b="1" lang="es-419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gustan</a:t>
            </a:r>
            <a:r>
              <a:rPr b="1" lang="es-419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los datos, la privacidad y los tacos al pastor 🌮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" name="Google Shape;108;p14"/>
          <p:cNvGrpSpPr/>
          <p:nvPr/>
        </p:nvGrpSpPr>
        <p:grpSpPr>
          <a:xfrm>
            <a:off x="10294973" y="9059994"/>
            <a:ext cx="7760364" cy="1227006"/>
            <a:chOff x="0" y="0"/>
            <a:chExt cx="10347151" cy="1636008"/>
          </a:xfrm>
        </p:grpSpPr>
        <p:pic>
          <p:nvPicPr>
            <p:cNvPr id="109" name="Google Shape;109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4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1" name="Google Shape;111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9964" y="1346554"/>
            <a:ext cx="6191400" cy="6191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2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Para el </a:t>
            </a: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transaccional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2"/>
          <p:cNvSpPr txBox="1"/>
          <p:nvPr/>
        </p:nvSpPr>
        <p:spPr>
          <a:xfrm>
            <a:off x="777239" y="2093595"/>
            <a:ext cx="7818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0" name="Google Shape;300;p32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301" name="Google Shape;301;p3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2" name="Google Shape;302;p3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03" name="Google Shape;30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35550" y="2093600"/>
            <a:ext cx="12216900" cy="5045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04" name="Google Shape;304;p32"/>
          <p:cNvSpPr txBox="1"/>
          <p:nvPr/>
        </p:nvSpPr>
        <p:spPr>
          <a:xfrm>
            <a:off x="1003815" y="7369120"/>
            <a:ext cx="16704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“Buscamos aplicar la clasificación e inventario de forma barata y simple”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3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3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Consenso y su clasificación dentro del modelo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3"/>
          <p:cNvSpPr txBox="1"/>
          <p:nvPr/>
        </p:nvSpPr>
        <p:spPr>
          <a:xfrm>
            <a:off x="777239" y="2093595"/>
            <a:ext cx="7818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2" name="Google Shape;312;p33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313" name="Google Shape;313;p3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4" name="Google Shape;314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15" name="Google Shape;31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51113" y="2595464"/>
            <a:ext cx="12785700" cy="5096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4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4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Una paso a paso del proceso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4"/>
          <p:cNvSpPr txBox="1"/>
          <p:nvPr/>
        </p:nvSpPr>
        <p:spPr>
          <a:xfrm>
            <a:off x="777239" y="2093595"/>
            <a:ext cx="7818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3" name="Google Shape;323;p34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324" name="Google Shape;324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5" name="Google Shape;325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6" name="Google Shape;32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2200" y="2413800"/>
            <a:ext cx="13383600" cy="5459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5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5"/>
          <p:cNvSpPr txBox="1"/>
          <p:nvPr/>
        </p:nvSpPr>
        <p:spPr>
          <a:xfrm>
            <a:off x="777240" y="3893820"/>
            <a:ext cx="153618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lang="es-419" sz="8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Conclusión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5"/>
          <p:cNvSpPr txBox="1"/>
          <p:nvPr/>
        </p:nvSpPr>
        <p:spPr>
          <a:xfrm>
            <a:off x="777240" y="5957571"/>
            <a:ext cx="10091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5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p35"/>
          <p:cNvPicPr preferRelativeResize="0"/>
          <p:nvPr/>
        </p:nvPicPr>
        <p:blipFill rotWithShape="1">
          <a:blip r:embed="rId3">
            <a:alphaModFix/>
          </a:blip>
          <a:srcRect b="16387" l="49601" r="0" t="0"/>
          <a:stretch/>
        </p:blipFill>
        <p:spPr>
          <a:xfrm flipH="1" rot="10800000">
            <a:off x="7259005" y="1"/>
            <a:ext cx="11028995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5" name="Google Shape;335;p35"/>
          <p:cNvGrpSpPr/>
          <p:nvPr/>
        </p:nvGrpSpPr>
        <p:grpSpPr>
          <a:xfrm>
            <a:off x="10328211" y="0"/>
            <a:ext cx="7760364" cy="1227006"/>
            <a:chOff x="0" y="0"/>
            <a:chExt cx="10347152" cy="1636008"/>
          </a:xfrm>
        </p:grpSpPr>
        <p:pic>
          <p:nvPicPr>
            <p:cNvPr id="336" name="Google Shape;336;p3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7" name="Google Shape;337;p3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6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36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Lo que </a:t>
            </a: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aprendí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36"/>
          <p:cNvSpPr txBox="1"/>
          <p:nvPr/>
        </p:nvSpPr>
        <p:spPr>
          <a:xfrm>
            <a:off x="777250" y="2093600"/>
            <a:ext cx="7760400" cy="3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0936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99"/>
              <a:buFont typeface="Arimo"/>
              <a:buChar char="●"/>
            </a:pPr>
            <a:r>
              <a:rPr b="1"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Para borrar datos se requiere temas de riesgo, encriptación y consenso.</a:t>
            </a:r>
            <a:endParaRPr b="1" sz="2399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380936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99"/>
              <a:buFont typeface="Arimo"/>
              <a:buChar char="●"/>
            </a:pPr>
            <a:r>
              <a:rPr b="1"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Entre más se aprende de un tema, más eficiente puede ser tu propuesta para implementar una solución más real.</a:t>
            </a:r>
            <a:endParaRPr b="1" sz="2399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380936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99"/>
              <a:buFont typeface="Arimo"/>
              <a:buChar char="●"/>
            </a:pPr>
            <a:r>
              <a:rPr b="1"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Es un POC: recuerda ello siempre 😉 </a:t>
            </a:r>
            <a:endParaRPr b="1" sz="2399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380936" lvl="0" marL="45720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99"/>
              <a:buFont typeface="Arimo"/>
              <a:buChar char="●"/>
            </a:pPr>
            <a:r>
              <a:rPr b="1"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Todo depende de </a:t>
            </a:r>
            <a:r>
              <a:rPr b="1"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cómo</a:t>
            </a:r>
            <a:r>
              <a:rPr b="1"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b="1"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esté</a:t>
            </a:r>
            <a:r>
              <a:rPr b="1"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la situación dentro del negocio.</a:t>
            </a:r>
            <a:endParaRPr b="1" sz="2399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345" name="Google Shape;345;p36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346" name="Google Shape;346;p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7" name="Google Shape;347;p3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48" name="Google Shape;34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01850" y="1663774"/>
            <a:ext cx="7760400" cy="5847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37"/>
          <p:cNvSpPr txBox="1"/>
          <p:nvPr/>
        </p:nvSpPr>
        <p:spPr>
          <a:xfrm>
            <a:off x="777240" y="3893820"/>
            <a:ext cx="153618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i="0" lang="es-419" sz="80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¡ Gracias Totales!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Google Shape;355;p37"/>
          <p:cNvPicPr preferRelativeResize="0"/>
          <p:nvPr/>
        </p:nvPicPr>
        <p:blipFill rotWithShape="1">
          <a:blip r:embed="rId3">
            <a:alphaModFix/>
          </a:blip>
          <a:srcRect b="16387" l="49601" r="0" t="0"/>
          <a:stretch/>
        </p:blipFill>
        <p:spPr>
          <a:xfrm flipH="1" rot="10800000">
            <a:off x="7259005" y="1"/>
            <a:ext cx="11028995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37"/>
          <p:cNvGrpSpPr/>
          <p:nvPr/>
        </p:nvGrpSpPr>
        <p:grpSpPr>
          <a:xfrm>
            <a:off x="100362" y="145031"/>
            <a:ext cx="7760364" cy="1227006"/>
            <a:chOff x="0" y="0"/>
            <a:chExt cx="10347152" cy="1636008"/>
          </a:xfrm>
        </p:grpSpPr>
        <p:pic>
          <p:nvPicPr>
            <p:cNvPr id="357" name="Google Shape;357;p3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8" name="Google Shape;358;p3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9" name="Google Shape;359;p37"/>
          <p:cNvPicPr preferRelativeResize="0"/>
          <p:nvPr/>
        </p:nvPicPr>
        <p:blipFill rotWithShape="1">
          <a:blip r:embed="rId6">
            <a:alphaModFix/>
          </a:blip>
          <a:srcRect b="28981" l="6699" r="4324" t="25671"/>
          <a:stretch/>
        </p:blipFill>
        <p:spPr>
          <a:xfrm>
            <a:off x="12590494" y="-15297"/>
            <a:ext cx="5697507" cy="2178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03850" y="5756400"/>
            <a:ext cx="2578500" cy="2578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61" name="Google Shape;361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46523" y="5871527"/>
            <a:ext cx="2672125" cy="267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8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38"/>
          <p:cNvSpPr txBox="1"/>
          <p:nvPr/>
        </p:nvSpPr>
        <p:spPr>
          <a:xfrm>
            <a:off x="777240" y="3884295"/>
            <a:ext cx="153618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1" i="0" lang="es-419" sz="120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Q&amp;</a:t>
            </a:r>
            <a:r>
              <a:rPr b="1" lang="es-419" sz="1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38"/>
          <p:cNvSpPr txBox="1"/>
          <p:nvPr/>
        </p:nvSpPr>
        <p:spPr>
          <a:xfrm>
            <a:off x="777240" y="5957571"/>
            <a:ext cx="10091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5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9" name="Google Shape;369;p38"/>
          <p:cNvPicPr preferRelativeResize="0"/>
          <p:nvPr/>
        </p:nvPicPr>
        <p:blipFill rotWithShape="1">
          <a:blip r:embed="rId3">
            <a:alphaModFix/>
          </a:blip>
          <a:srcRect b="16389" l="49601" r="0" t="0"/>
          <a:stretch/>
        </p:blipFill>
        <p:spPr>
          <a:xfrm flipH="1" rot="10800000">
            <a:off x="7259005" y="1"/>
            <a:ext cx="11028995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0" name="Google Shape;370;p38"/>
          <p:cNvGrpSpPr/>
          <p:nvPr/>
        </p:nvGrpSpPr>
        <p:grpSpPr>
          <a:xfrm>
            <a:off x="100362" y="145031"/>
            <a:ext cx="7760364" cy="1227006"/>
            <a:chOff x="0" y="0"/>
            <a:chExt cx="10347151" cy="1636008"/>
          </a:xfrm>
        </p:grpSpPr>
        <p:pic>
          <p:nvPicPr>
            <p:cNvPr id="371" name="Google Shape;371;p3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2" name="Google Shape;372;p3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43567" y="362190"/>
              <a:ext cx="3703584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73" name="Google Shape;373;p38"/>
          <p:cNvPicPr preferRelativeResize="0"/>
          <p:nvPr/>
        </p:nvPicPr>
        <p:blipFill rotWithShape="1">
          <a:blip r:embed="rId6">
            <a:alphaModFix/>
          </a:blip>
          <a:srcRect b="28981" l="6701" r="4325" t="25672"/>
          <a:stretch/>
        </p:blipFill>
        <p:spPr>
          <a:xfrm>
            <a:off x="12590494" y="-15297"/>
            <a:ext cx="5697506" cy="2178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9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9"/>
          <p:cNvSpPr txBox="1"/>
          <p:nvPr/>
        </p:nvSpPr>
        <p:spPr>
          <a:xfrm>
            <a:off x="777240" y="3893820"/>
            <a:ext cx="153618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i="0" lang="es-419" sz="80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¡ Gracias Totales!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0" name="Google Shape;380;p39"/>
          <p:cNvPicPr preferRelativeResize="0"/>
          <p:nvPr/>
        </p:nvPicPr>
        <p:blipFill rotWithShape="1">
          <a:blip r:embed="rId3">
            <a:alphaModFix/>
          </a:blip>
          <a:srcRect b="16389" l="49601" r="0" t="0"/>
          <a:stretch/>
        </p:blipFill>
        <p:spPr>
          <a:xfrm flipH="1" rot="10800000">
            <a:off x="7259005" y="0"/>
            <a:ext cx="11028995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1" name="Google Shape;381;p39"/>
          <p:cNvGrpSpPr/>
          <p:nvPr/>
        </p:nvGrpSpPr>
        <p:grpSpPr>
          <a:xfrm>
            <a:off x="100362" y="145031"/>
            <a:ext cx="7760364" cy="1227006"/>
            <a:chOff x="0" y="0"/>
            <a:chExt cx="10347151" cy="1636008"/>
          </a:xfrm>
        </p:grpSpPr>
        <p:pic>
          <p:nvPicPr>
            <p:cNvPr id="382" name="Google Shape;382;p3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3" name="Google Shape;383;p3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43567" y="362190"/>
              <a:ext cx="3703584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84" name="Google Shape;384;p39"/>
          <p:cNvPicPr preferRelativeResize="0"/>
          <p:nvPr/>
        </p:nvPicPr>
        <p:blipFill rotWithShape="1">
          <a:blip r:embed="rId6">
            <a:alphaModFix/>
          </a:blip>
          <a:srcRect b="28981" l="6701" r="4325" t="25672"/>
          <a:stretch/>
        </p:blipFill>
        <p:spPr>
          <a:xfrm>
            <a:off x="12590494" y="-15297"/>
            <a:ext cx="5697506" cy="2178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3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03850" y="5756400"/>
            <a:ext cx="2578500" cy="2578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86" name="Google Shape;386;p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46523" y="5871527"/>
            <a:ext cx="2672125" cy="267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0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40"/>
          <p:cNvSpPr txBox="1"/>
          <p:nvPr/>
        </p:nvSpPr>
        <p:spPr>
          <a:xfrm>
            <a:off x="777240" y="3893820"/>
            <a:ext cx="153618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lang="es-419" sz="8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¡Bienvenido al back stage! 😆😅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40"/>
          <p:cNvSpPr txBox="1"/>
          <p:nvPr/>
        </p:nvSpPr>
        <p:spPr>
          <a:xfrm>
            <a:off x="777240" y="5957571"/>
            <a:ext cx="10091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5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4" name="Google Shape;394;p40"/>
          <p:cNvPicPr preferRelativeResize="0"/>
          <p:nvPr/>
        </p:nvPicPr>
        <p:blipFill rotWithShape="1">
          <a:blip r:embed="rId3">
            <a:alphaModFix/>
          </a:blip>
          <a:srcRect b="16387" l="49601" r="0" t="0"/>
          <a:stretch/>
        </p:blipFill>
        <p:spPr>
          <a:xfrm flipH="1" rot="10800000">
            <a:off x="7259005" y="1"/>
            <a:ext cx="11028995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5" name="Google Shape;395;p40"/>
          <p:cNvGrpSpPr/>
          <p:nvPr/>
        </p:nvGrpSpPr>
        <p:grpSpPr>
          <a:xfrm>
            <a:off x="10328211" y="0"/>
            <a:ext cx="7760364" cy="1227006"/>
            <a:chOff x="0" y="0"/>
            <a:chExt cx="10347152" cy="1636008"/>
          </a:xfrm>
        </p:grpSpPr>
        <p:pic>
          <p:nvPicPr>
            <p:cNvPr id="396" name="Google Shape;396;p4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7" name="Google Shape;397;p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5"/>
          <p:cNvPicPr preferRelativeResize="0"/>
          <p:nvPr/>
        </p:nvPicPr>
        <p:blipFill rotWithShape="1">
          <a:blip r:embed="rId3">
            <a:alphaModFix/>
          </a:blip>
          <a:srcRect b="16389" l="49601" r="0" t="0"/>
          <a:stretch/>
        </p:blipFill>
        <p:spPr>
          <a:xfrm flipH="1" rot="10800000">
            <a:off x="7259005" y="0"/>
            <a:ext cx="11028995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5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5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Tabla de contenido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777240" y="2074545"/>
            <a:ext cx="16704900" cy="32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73348" lvl="1" marL="546695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25"/>
              <a:buFont typeface="Arial"/>
              <a:buChar char="•"/>
            </a:pPr>
            <a:r>
              <a:rPr lang="es-419" sz="362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¿Cómo nace esta idea?</a:t>
            </a:r>
            <a:r>
              <a:rPr b="0" i="0" lang="es-419" sz="3625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348" lvl="1" marL="546695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25"/>
              <a:buFont typeface="Arial"/>
              <a:buChar char="•"/>
            </a:pPr>
            <a:r>
              <a:rPr lang="es-419" sz="362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Privacidad y derechos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348" lvl="1" marL="546695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25"/>
              <a:buFont typeface="Arial"/>
              <a:buChar char="•"/>
            </a:pPr>
            <a:r>
              <a:rPr lang="es-419" sz="362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Elementos a tener en cuenta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348" lvl="1" marL="546695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25"/>
              <a:buFont typeface="Arial"/>
              <a:buChar char="•"/>
            </a:pPr>
            <a:r>
              <a:rPr lang="es-419" sz="362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Diagrama del POC y el por </a:t>
            </a:r>
            <a:r>
              <a:rPr lang="es-419" sz="362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qué</a:t>
            </a:r>
            <a:endParaRPr sz="3625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273348" lvl="1" marL="546695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25"/>
              <a:buFont typeface="Arimo"/>
              <a:buChar char="•"/>
            </a:pPr>
            <a:r>
              <a:rPr lang="es-419" sz="362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Conclusión</a:t>
            </a:r>
            <a:endParaRPr sz="3625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120" name="Google Shape;120;p15"/>
          <p:cNvGrpSpPr/>
          <p:nvPr/>
        </p:nvGrpSpPr>
        <p:grpSpPr>
          <a:xfrm>
            <a:off x="10314061" y="227725"/>
            <a:ext cx="7760363" cy="1227006"/>
            <a:chOff x="0" y="0"/>
            <a:chExt cx="10347151" cy="1636008"/>
          </a:xfrm>
        </p:grpSpPr>
        <p:pic>
          <p:nvPicPr>
            <p:cNvPr id="121" name="Google Shape;121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2" name="Google Shape;122;p1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43567" y="362190"/>
              <a:ext cx="3703584" cy="83196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6"/>
          <p:cNvSpPr txBox="1"/>
          <p:nvPr/>
        </p:nvSpPr>
        <p:spPr>
          <a:xfrm>
            <a:off x="777240" y="3893820"/>
            <a:ext cx="153618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lang="es-419" sz="8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¿Cómo nace esta idea?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6"/>
          <p:cNvSpPr txBox="1"/>
          <p:nvPr/>
        </p:nvSpPr>
        <p:spPr>
          <a:xfrm>
            <a:off x="777240" y="5957571"/>
            <a:ext cx="10091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5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16"/>
          <p:cNvPicPr preferRelativeResize="0"/>
          <p:nvPr/>
        </p:nvPicPr>
        <p:blipFill rotWithShape="1">
          <a:blip r:embed="rId3">
            <a:alphaModFix/>
          </a:blip>
          <a:srcRect b="16387" l="49601" r="0" t="0"/>
          <a:stretch/>
        </p:blipFill>
        <p:spPr>
          <a:xfrm flipH="1" rot="10800000">
            <a:off x="7259005" y="1"/>
            <a:ext cx="11028995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" name="Google Shape;131;p16"/>
          <p:cNvGrpSpPr/>
          <p:nvPr/>
        </p:nvGrpSpPr>
        <p:grpSpPr>
          <a:xfrm>
            <a:off x="10328211" y="0"/>
            <a:ext cx="7760364" cy="1227006"/>
            <a:chOff x="0" y="0"/>
            <a:chExt cx="10347152" cy="1636008"/>
          </a:xfrm>
        </p:grpSpPr>
        <p:pic>
          <p:nvPicPr>
            <p:cNvPr id="132" name="Google Shape;132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7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Todo puede ser un</a:t>
            </a: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 anécdota</a:t>
            </a: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…😅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17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141" name="Google Shape;141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43" name="Google Shape;14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2700" y="1856522"/>
            <a:ext cx="13482600" cy="6573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8"/>
          <p:cNvSpPr txBox="1"/>
          <p:nvPr/>
        </p:nvSpPr>
        <p:spPr>
          <a:xfrm>
            <a:off x="777240" y="256542"/>
            <a:ext cx="167049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Todo puede ser una anécdota…😅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" name="Google Shape;150;p18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151" name="Google Shape;151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3" name="Google Shape;153;p18"/>
          <p:cNvSpPr txBox="1"/>
          <p:nvPr/>
        </p:nvSpPr>
        <p:spPr>
          <a:xfrm>
            <a:off x="777240" y="3893820"/>
            <a:ext cx="153618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lang="es-419" sz="8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¿Eso es todo?😕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777240" y="3893820"/>
            <a:ext cx="153618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lang="es-419" sz="8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Privacidad y Derechos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777240" y="5957571"/>
            <a:ext cx="10091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5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19"/>
          <p:cNvPicPr preferRelativeResize="0"/>
          <p:nvPr/>
        </p:nvPicPr>
        <p:blipFill rotWithShape="1">
          <a:blip r:embed="rId3">
            <a:alphaModFix/>
          </a:blip>
          <a:srcRect b="16387" l="49601" r="0" t="0"/>
          <a:stretch/>
        </p:blipFill>
        <p:spPr>
          <a:xfrm flipH="1" rot="10800000">
            <a:off x="7259005" y="1"/>
            <a:ext cx="11028995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Google Shape;162;p19"/>
          <p:cNvGrpSpPr/>
          <p:nvPr/>
        </p:nvGrpSpPr>
        <p:grpSpPr>
          <a:xfrm>
            <a:off x="10328211" y="0"/>
            <a:ext cx="7760364" cy="1227006"/>
            <a:chOff x="0" y="0"/>
            <a:chExt cx="10347152" cy="1636008"/>
          </a:xfrm>
        </p:grpSpPr>
        <p:pic>
          <p:nvPicPr>
            <p:cNvPr id="163" name="Google Shape;163;p1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4" name="Google Shape;164;p1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0"/>
          <p:cNvSpPr txBox="1"/>
          <p:nvPr/>
        </p:nvSpPr>
        <p:spPr>
          <a:xfrm>
            <a:off x="777240" y="256542"/>
            <a:ext cx="167064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Privacidad y Derechos</a:t>
            </a:r>
            <a:endParaRPr b="1" sz="4750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71" name="Google Shape;171;p20"/>
          <p:cNvSpPr txBox="1"/>
          <p:nvPr/>
        </p:nvSpPr>
        <p:spPr>
          <a:xfrm>
            <a:off x="777240" y="2084070"/>
            <a:ext cx="16704900" cy="23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419" sz="40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“</a:t>
            </a:r>
            <a:r>
              <a:rPr lang="es-419" sz="4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La privacidad, en resumen, es el derecho a estar libre de interferencias o intrusiones: la capacidad de estar solo sin ser vigilado</a:t>
            </a:r>
            <a:r>
              <a:rPr b="0" i="0" lang="es-419" sz="40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”</a:t>
            </a:r>
            <a:endParaRPr sz="4000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marR="0" rtl="0" algn="r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0" i="0" lang="es-419" sz="2399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– </a:t>
            </a:r>
            <a:r>
              <a:rPr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Okta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2" name="Google Shape;172;p20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173" name="Google Shape;173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5" name="Google Shape;17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0478" y="4650976"/>
            <a:ext cx="14307000" cy="2831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100000">
              <a:srgbClr val="232F3E"/>
            </a:gs>
          </a:gsLst>
          <a:lin ang="0" scaled="0"/>
        </a:gra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/>
          <p:nvPr/>
        </p:nvSpPr>
        <p:spPr>
          <a:xfrm>
            <a:off x="673579" y="9585826"/>
            <a:ext cx="8894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419" sz="1400" u="none" cap="none" strike="noStrike">
                <a:solidFill>
                  <a:srgbClr val="808080"/>
                </a:solidFill>
                <a:latin typeface="Arimo"/>
                <a:ea typeface="Arimo"/>
                <a:cs typeface="Arimo"/>
                <a:sym typeface="Arimo"/>
              </a:rPr>
              <a:t>© 2023, Amazon Web Services, Inc. or its Affiliates.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1"/>
          <p:cNvSpPr txBox="1"/>
          <p:nvPr/>
        </p:nvSpPr>
        <p:spPr>
          <a:xfrm>
            <a:off x="777240" y="256542"/>
            <a:ext cx="167064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Arial"/>
              <a:buNone/>
            </a:pPr>
            <a:r>
              <a:rPr b="1" lang="es-419" sz="4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Privacidad y Derechos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1"/>
          <p:cNvSpPr txBox="1"/>
          <p:nvPr/>
        </p:nvSpPr>
        <p:spPr>
          <a:xfrm>
            <a:off x="777240" y="2084070"/>
            <a:ext cx="16704900" cy="31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419" sz="40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“</a:t>
            </a:r>
            <a:r>
              <a:rPr lang="es-419" sz="4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La privacidad de la información se refiere al derecho a tener control sobre cómo se recopilan, almacenan y utilizan su información y datos personales</a:t>
            </a:r>
            <a:r>
              <a:rPr b="0" i="0" lang="es-419" sz="4000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”</a:t>
            </a:r>
            <a:endParaRPr sz="4000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marR="0" rtl="0" algn="r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0" i="0" lang="es-419" sz="2399" u="none" cap="none" strike="noStrike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– </a:t>
            </a:r>
            <a:r>
              <a:rPr lang="es-419" sz="2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Okta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3" name="Google Shape;183;p21"/>
          <p:cNvGrpSpPr/>
          <p:nvPr/>
        </p:nvGrpSpPr>
        <p:grpSpPr>
          <a:xfrm>
            <a:off x="10294973" y="9059994"/>
            <a:ext cx="7760364" cy="1227006"/>
            <a:chOff x="0" y="0"/>
            <a:chExt cx="10347152" cy="1636008"/>
          </a:xfrm>
        </p:grpSpPr>
        <p:pic>
          <p:nvPicPr>
            <p:cNvPr id="184" name="Google Shape;184;p2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6390654" cy="1636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2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3567" y="362190"/>
              <a:ext cx="3703585" cy="8319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6" name="Google Shape;18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4011901"/>
            <a:ext cx="8510400" cy="4787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